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4"/>
  </p:notesMasterIdLst>
  <p:handoutMasterIdLst>
    <p:handoutMasterId r:id="rId95"/>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27" r:id="rId52"/>
    <p:sldId id="357" r:id="rId53"/>
    <p:sldId id="352" r:id="rId54"/>
    <p:sldId id="353" r:id="rId55"/>
    <p:sldId id="384" r:id="rId56"/>
    <p:sldId id="371"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26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222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358149"/>
          </a:xfrm>
        </p:spPr>
        <p:txBody>
          <a:bodyPr>
            <a:normAutofit/>
          </a:bodyPr>
          <a:lstStyle/>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This example demonstrate accessing application with pods </a:t>
            </a:r>
            <a:r>
              <a:rPr lang="en-US" sz="1200" dirty="0" err="1">
                <a:solidFill>
                  <a:srgbClr val="002060"/>
                </a:solidFill>
              </a:rPr>
              <a:t>iP</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Imagine a deployment with multiple replicas, having multiple IPs  and also pods being ephemeral in nature , the IPs will keep on changing</a:t>
            </a:r>
          </a:p>
          <a:p>
            <a:pPr marL="285750" indent="-285750">
              <a:buFont typeface="Wingdings" panose="05000000000000000000" pitchFamily="2" charset="2"/>
              <a:buChar char="q"/>
            </a:pPr>
            <a:r>
              <a:rPr lang="en-US" sz="1200" dirty="0">
                <a:solidFill>
                  <a:srgbClr val="002060"/>
                </a:solidFill>
              </a:rPr>
              <a:t>In such cases, we can’t rely on pods IPs to access the application</a:t>
            </a:r>
          </a:p>
          <a:p>
            <a:pPr marL="285750" indent="-285750">
              <a:buFont typeface="Wingdings" panose="05000000000000000000" pitchFamily="2" charset="2"/>
              <a:buChar char="q"/>
            </a:pPr>
            <a:r>
              <a:rPr lang="en-US" sz="1200" dirty="0">
                <a:solidFill>
                  <a:srgbClr val="002060"/>
                </a:solidFill>
              </a:rPr>
              <a:t>There should be some mechanism, which abstract pods IP addresses behind it, while calling the application</a:t>
            </a:r>
          </a:p>
          <a:p>
            <a:pPr marL="285750" indent="-285750">
              <a:buFont typeface="Wingdings" panose="05000000000000000000" pitchFamily="2" charset="2"/>
              <a:buChar char="q"/>
            </a:pPr>
            <a:r>
              <a:rPr lang="en-US" sz="1200" dirty="0">
                <a:solidFill>
                  <a:srgbClr val="002060"/>
                </a:solidFill>
              </a:rPr>
              <a:t>Kubernetes Services maintain and hides pods IPs behind it </a:t>
            </a:r>
          </a:p>
          <a:p>
            <a:pPr marL="285750" indent="-285750">
              <a:buFont typeface="Wingdings" panose="05000000000000000000" pitchFamily="2" charset="2"/>
              <a:buChar char="q"/>
            </a:pPr>
            <a:r>
              <a:rPr lang="en-US" sz="1200" dirty="0">
                <a:solidFill>
                  <a:srgbClr val="002060"/>
                </a:solidFill>
              </a:rPr>
              <a:t>Pods/Deployments can be exposed by Kubernetes Services and Services maintain IPs of pods without customer need to worry about those</a:t>
            </a:r>
          </a:p>
          <a:p>
            <a:pPr marL="285750" indent="-285750">
              <a:buFont typeface="Wingdings" panose="05000000000000000000" pitchFamily="2" charset="2"/>
              <a:buChar char="q"/>
            </a:pPr>
            <a:r>
              <a:rPr lang="en-US" sz="1200" dirty="0">
                <a:solidFill>
                  <a:srgbClr val="002060"/>
                </a:solidFill>
              </a:rPr>
              <a:t>The first type of Service is NodePort Service, which expose application behind worker node IP.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service.yaml</a:t>
            </a: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0" name="Picture 9" descr="A diagram of a workflow&#10;&#10;Description automatically generated">
            <a:extLst>
              <a:ext uri="{FF2B5EF4-FFF2-40B4-BE49-F238E27FC236}">
                <a16:creationId xmlns:a16="http://schemas.microsoft.com/office/drawing/2014/main" id="{8E5CEA60-BEF7-84BB-C00F-2CD440D6CB9E}"/>
              </a:ext>
            </a:extLst>
          </p:cNvPr>
          <p:cNvPicPr>
            <a:picLocks noChangeAspect="1"/>
          </p:cNvPicPr>
          <p:nvPr/>
        </p:nvPicPr>
        <p:blipFill>
          <a:blip r:embed="rId2"/>
          <a:stretch>
            <a:fillRect/>
          </a:stretch>
        </p:blipFill>
        <p:spPr>
          <a:xfrm>
            <a:off x="6787486" y="3725254"/>
            <a:ext cx="3646228" cy="221844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Receiving request, it will fwd request to pod on port where application is running</a:t>
            </a:r>
          </a:p>
          <a:p>
            <a:pPr marL="285750" indent="-285750">
              <a:lnSpc>
                <a:spcPct val="110000"/>
              </a:lnSpc>
              <a:buFont typeface="Wingdings" panose="05000000000000000000" pitchFamily="2" charset="2"/>
              <a:buChar char="q"/>
            </a:pPr>
            <a:r>
              <a:rPr lang="en-US" sz="1500" dirty="0">
                <a:solidFill>
                  <a:srgbClr val="002060"/>
                </a:solidFill>
              </a:rPr>
              <a:t>Service will map its port to a target port on pod. Also, on node it will listen on a node port.</a:t>
            </a:r>
          </a:p>
          <a:p>
            <a:pPr marL="285750" indent="-285750">
              <a:lnSpc>
                <a:spcPct val="110000"/>
              </a:lnSpc>
              <a:buFont typeface="Wingdings" panose="05000000000000000000" pitchFamily="2" charset="2"/>
              <a:buChar char="q"/>
            </a:pPr>
            <a:r>
              <a:rPr lang="en-US" sz="1500" dirty="0">
                <a:solidFill>
                  <a:srgbClr val="002060"/>
                </a:solidFill>
              </a:rPr>
              <a:t>Service will forward traffic on node port to the application. </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a:t>
            </a: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a:t>
            </a:r>
            <a:r>
              <a:rPr lang="en-US" sz="1200" spc="50" dirty="0" err="1">
                <a:solidFill>
                  <a:srgbClr val="7030A0"/>
                </a:solidFill>
                <a:latin typeface="Abadi" panose="020B0604020104020204" pitchFamily="34" charset="0"/>
              </a:rPr>
              <a:t>py</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a:bodyPr>
          <a:lstStyle/>
          <a:p>
            <a:pPr marL="285750" indent="-285750">
              <a:buFont typeface="Wingdings" panose="05000000000000000000" pitchFamily="2" charset="2"/>
              <a:buChar char="q"/>
            </a:pPr>
            <a:r>
              <a:rPr lang="en-US" sz="1500" dirty="0">
                <a:solidFill>
                  <a:srgbClr val="002060"/>
                </a:solidFill>
              </a:rPr>
              <a:t>Almost majority of k8 artifacts created in declarative fashion, can be created with command line</a:t>
            </a:r>
          </a:p>
          <a:p>
            <a:r>
              <a:rPr lang="en-US" sz="1800" dirty="0">
                <a:solidFill>
                  <a:srgbClr val="7030A0"/>
                </a:solidFill>
                <a:latin typeface="Abadi" panose="020B0604020104020204" pitchFamily="34" charset="0"/>
              </a:rPr>
              <a:t>\</a:t>
            </a:r>
            <a:r>
              <a:rPr lang="en-US" sz="1800" dirty="0" err="1">
                <a:solidFill>
                  <a:srgbClr val="7030A0"/>
                </a:solidFill>
                <a:latin typeface="Abadi" panose="020B0604020104020204" pitchFamily="34" charset="0"/>
              </a:rPr>
              <a:t>py</a:t>
            </a:r>
            <a:r>
              <a:rPr lang="en-US" sz="1800" dirty="0">
                <a:solidFill>
                  <a:srgbClr val="7030A0"/>
                </a:solidFill>
                <a:latin typeface="Abadi" panose="020B0604020104020204" pitchFamily="34" charset="0"/>
              </a:rPr>
              <a:t>-docker-kubernetes-learnings\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run/create object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pod/deployment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pPr marL="285750" indent="-285750">
              <a:buFont typeface="Wingdings" panose="05000000000000000000" pitchFamily="2" charset="2"/>
              <a:buChar char="q"/>
            </a:pPr>
            <a:r>
              <a:rPr lang="en-US" dirty="0">
                <a:solidFill>
                  <a:srgbClr val="FF0000"/>
                </a:solidFill>
              </a:rPr>
              <a:t>TODO – configmap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a:t>
            </a:r>
            <a:r>
              <a:rPr lang="en-US">
                <a:solidFill>
                  <a:srgbClr val="002060"/>
                </a:solidFill>
              </a:rPr>
              <a:t>be encrypted</a:t>
            </a:r>
            <a:endParaRPr lang="en-US" dirty="0">
              <a:solidFill>
                <a:srgbClr val="002060"/>
              </a:solidFill>
            </a:endParaRP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pPr marL="285750" indent="-285750">
              <a:buFont typeface="Wingdings" panose="05000000000000000000" pitchFamily="2" charset="2"/>
              <a:buChar char="q"/>
            </a:pPr>
            <a:r>
              <a:rPr lang="en-US" dirty="0">
                <a:solidFill>
                  <a:srgbClr val="FF0000"/>
                </a:solidFill>
              </a:rPr>
              <a:t>TODO – secret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pPr marL="285750" indent="-285750">
              <a:buFont typeface="Wingdings" panose="05000000000000000000" pitchFamily="2" charset="2"/>
              <a:buChar char="q"/>
            </a:pPr>
            <a:r>
              <a:rPr lang="en-US" sz="1600" dirty="0"/>
              <a:t>Schedules scheduled pods on available nodes as per resource requirements</a:t>
            </a:r>
          </a:p>
          <a:p>
            <a:pPr marL="285750" indent="-285750">
              <a:buFont typeface="Wingdings" panose="05000000000000000000" pitchFamily="2" charset="2"/>
              <a:buChar char="q"/>
            </a:pPr>
            <a:r>
              <a:rPr lang="en-US" sz="1600" dirty="0"/>
              <a:t>In this case we need to prevent all pods from getting scheduled on this node, which can be done by tainting node</a:t>
            </a:r>
          </a:p>
          <a:p>
            <a:pPr marL="285750" indent="-285750">
              <a:buFont typeface="Wingdings" panose="05000000000000000000" pitchFamily="2" charset="2"/>
              <a:buChar char="q"/>
            </a:pPr>
            <a:r>
              <a:rPr lang="en-US" sz="1600" dirty="0"/>
              <a:t>And only frontend pods should get scheduled on this node, this can be done by applying tolerations on frontend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a:t>
            </a:r>
            <a:r>
              <a:rPr lang="en-US" sz="2400" dirty="0" err="1"/>
              <a:t>requirments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\home\</a:t>
            </a:r>
            <a:r>
              <a:rPr lang="en-US" sz="1300" dirty="0" err="1">
                <a:solidFill>
                  <a:srgbClr val="7030A0"/>
                </a:solidFill>
                <a:latin typeface="Abadi" panose="020B0604020104020204" pitchFamily="34" charset="0"/>
              </a:rPr>
              <a:t>chandra</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7584362"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10146</TotalTime>
  <Words>10305</Words>
  <Application>Microsoft Office PowerPoint</Application>
  <PresentationFormat>Widescreen</PresentationFormat>
  <Paragraphs>1309</Paragraphs>
  <Slides>89</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Namespace - isolation</vt:lpstr>
      <vt:lpstr>DAEMON Set</vt:lpstr>
      <vt:lpstr>service</vt:lpstr>
      <vt:lpstr>Service Types</vt:lpstr>
      <vt:lpstr>Deployment Strategies</vt:lpstr>
      <vt:lpstr>Containers and poDs (imperative way)</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Stateful sets</vt:lpstr>
      <vt:lpstr>Stateful sets</vt:lpstr>
      <vt:lpstr>Headless service</vt:lpstr>
      <vt:lpstr>Horizontal pod autoscaler (HPA)</vt:lpstr>
      <vt:lpstr>Access</vt:lpstr>
      <vt:lpstr>Access</vt:lpstr>
      <vt:lpstr>authentication</vt:lpstr>
      <vt:lpstr>authorization</vt:lpstr>
      <vt:lpstr>Service accounts</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1429</cp:revision>
  <dcterms:created xsi:type="dcterms:W3CDTF">2023-03-07T07:35:16Z</dcterms:created>
  <dcterms:modified xsi:type="dcterms:W3CDTF">2024-11-24T05:52:00Z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